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5" r:id="rId6"/>
    <p:sldId id="266" r:id="rId7"/>
    <p:sldId id="267" r:id="rId8"/>
    <p:sldId id="268" r:id="rId9"/>
    <p:sldId id="264" r:id="rId10"/>
    <p:sldId id="261" r:id="rId11"/>
    <p:sldId id="262"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A48A-0CCD-2BB8-39F3-C44EA7894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6FC782-187F-6F72-2261-7A1D272D00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6B3A9A-D4A8-43CD-537E-E34D62EC0D59}"/>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5" name="Footer Placeholder 4">
            <a:extLst>
              <a:ext uri="{FF2B5EF4-FFF2-40B4-BE49-F238E27FC236}">
                <a16:creationId xmlns:a16="http://schemas.microsoft.com/office/drawing/2014/main" id="{D45CA475-98B9-5DE9-4A0A-1915DDDBB9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06EF79-BCB6-9551-6168-AE91C0E5CF1D}"/>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165866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95BD-4881-1276-F49B-AAA1093AB98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D85DCF-9235-8292-1576-91AA3FFBC2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214A0A-5800-7717-161A-64E36B1A3004}"/>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5" name="Footer Placeholder 4">
            <a:extLst>
              <a:ext uri="{FF2B5EF4-FFF2-40B4-BE49-F238E27FC236}">
                <a16:creationId xmlns:a16="http://schemas.microsoft.com/office/drawing/2014/main" id="{3A6CE424-77A6-F6BA-6A22-365155F146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49DF32-90E1-578C-4580-EED577735C7F}"/>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3709055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D3F6C-3D1D-91A1-AF41-11CF332FA3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2A9365-9781-31FD-6384-7FBB855DAB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0C3736-D060-DE4D-AB7A-E836B3C5526E}"/>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5" name="Footer Placeholder 4">
            <a:extLst>
              <a:ext uri="{FF2B5EF4-FFF2-40B4-BE49-F238E27FC236}">
                <a16:creationId xmlns:a16="http://schemas.microsoft.com/office/drawing/2014/main" id="{64006697-BFF0-3DB3-6942-0E96303A91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297505-6468-7A9F-B675-ACDB6CAA15FA}"/>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78295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05CF-8DFA-5052-2BA9-C486FDA556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9E6B5B-280B-6F4E-CDEF-A42B4DD894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61F721-663F-B4D6-66ED-F47315CE3D3F}"/>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5" name="Footer Placeholder 4">
            <a:extLst>
              <a:ext uri="{FF2B5EF4-FFF2-40B4-BE49-F238E27FC236}">
                <a16:creationId xmlns:a16="http://schemas.microsoft.com/office/drawing/2014/main" id="{DF9C0CE5-211E-F61B-0FCB-06666D4381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510F89-E319-F901-3756-A2CAE179AA2B}"/>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214571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8DF5-72AD-A30D-C123-0335770B2C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B79947-6C3D-7A2F-72A3-6F858E36F1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0383AB-27D7-2025-68AB-A553A5D393D5}"/>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5" name="Footer Placeholder 4">
            <a:extLst>
              <a:ext uri="{FF2B5EF4-FFF2-40B4-BE49-F238E27FC236}">
                <a16:creationId xmlns:a16="http://schemas.microsoft.com/office/drawing/2014/main" id="{43447571-EAD3-86AC-956B-CDE0C6A2D7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DCD4E5-8909-7F54-F582-0D4238D1453A}"/>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178294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7D73-4C51-BAFE-5B01-8074B1DEC1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4B66F1-DE73-8514-F35F-FBD098FB44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0406720-5811-B8F9-EFED-9DBB7E9936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7ABE84-9D35-395F-EF4C-03DD086235E4}"/>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6" name="Footer Placeholder 5">
            <a:extLst>
              <a:ext uri="{FF2B5EF4-FFF2-40B4-BE49-F238E27FC236}">
                <a16:creationId xmlns:a16="http://schemas.microsoft.com/office/drawing/2014/main" id="{32CCEF44-F7ED-DFC5-CD7A-BD63357B15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F0DC8D-1E1B-FD63-E24C-1E6CDBF78456}"/>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302170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769B-8FBA-9F6F-9C78-EF5BA62A986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45985C-120A-00D0-49FA-64D15F68B5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C20813-5443-A3B2-77D1-4E2DAE6B12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998A5B-997C-F4BD-6EEC-A16E2E0782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B579B0-460E-542D-0446-6312DB293E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0431FE-BFBC-97AC-8059-92E61B7BF500}"/>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8" name="Footer Placeholder 7">
            <a:extLst>
              <a:ext uri="{FF2B5EF4-FFF2-40B4-BE49-F238E27FC236}">
                <a16:creationId xmlns:a16="http://schemas.microsoft.com/office/drawing/2014/main" id="{A9F5EE85-A575-CADA-76A0-317192C9B1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F1EBE5C-2597-E386-93AF-BA34AB0037D6}"/>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422329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C0CA-648D-4869-A24B-D1AFBBA0C42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04C1121-E8A2-4D52-AE82-B5FA2B961589}"/>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4" name="Footer Placeholder 3">
            <a:extLst>
              <a:ext uri="{FF2B5EF4-FFF2-40B4-BE49-F238E27FC236}">
                <a16:creationId xmlns:a16="http://schemas.microsoft.com/office/drawing/2014/main" id="{0D765F48-9C37-3CE0-AC2B-C763C3DE63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10E8AD-2677-D29E-84CA-525036168885}"/>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119092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FDE137-B093-7211-C308-89D9B6DB0B28}"/>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3" name="Footer Placeholder 2">
            <a:extLst>
              <a:ext uri="{FF2B5EF4-FFF2-40B4-BE49-F238E27FC236}">
                <a16:creationId xmlns:a16="http://schemas.microsoft.com/office/drawing/2014/main" id="{03F58F1D-FFA6-77CF-5147-5986CD413D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D73890-4DC4-C89F-AE08-7A656CCB248C}"/>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1928169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F07A-E3D5-3A57-05B7-74C84E721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2DE3ED7-8E24-0362-1730-8816D125A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F57123-5C76-F85C-D645-5CD9129D4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BC113-F8FD-233A-5664-30CEA641F7E6}"/>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6" name="Footer Placeholder 5">
            <a:extLst>
              <a:ext uri="{FF2B5EF4-FFF2-40B4-BE49-F238E27FC236}">
                <a16:creationId xmlns:a16="http://schemas.microsoft.com/office/drawing/2014/main" id="{60AF4440-1771-EED7-6B34-6BE70EFD83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10F143-6220-18A6-74CD-609CDFDFBFB3}"/>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3288092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A369-DE73-A3F2-C815-F75613B20F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6C686C-1FAB-AFDF-A986-11AC67D2B3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54D015-417F-5201-C1FB-779E18A870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115B2-8263-0492-34A5-443E72A0E372}"/>
              </a:ext>
            </a:extLst>
          </p:cNvPr>
          <p:cNvSpPr>
            <a:spLocks noGrp="1"/>
          </p:cNvSpPr>
          <p:nvPr>
            <p:ph type="dt" sz="half" idx="10"/>
          </p:nvPr>
        </p:nvSpPr>
        <p:spPr/>
        <p:txBody>
          <a:bodyPr/>
          <a:lstStyle/>
          <a:p>
            <a:fld id="{7BDDF730-96AF-41A7-B222-225BF886A384}" type="datetimeFigureOut">
              <a:rPr lang="en-IN" smtClean="0"/>
              <a:t>11-08-2025</a:t>
            </a:fld>
            <a:endParaRPr lang="en-IN"/>
          </a:p>
        </p:txBody>
      </p:sp>
      <p:sp>
        <p:nvSpPr>
          <p:cNvPr id="6" name="Footer Placeholder 5">
            <a:extLst>
              <a:ext uri="{FF2B5EF4-FFF2-40B4-BE49-F238E27FC236}">
                <a16:creationId xmlns:a16="http://schemas.microsoft.com/office/drawing/2014/main" id="{19B3F328-AA7A-F2E7-80A1-30CF33941D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CBD335-2E48-C0A8-3271-6A16A1054CAF}"/>
              </a:ext>
            </a:extLst>
          </p:cNvPr>
          <p:cNvSpPr>
            <a:spLocks noGrp="1"/>
          </p:cNvSpPr>
          <p:nvPr>
            <p:ph type="sldNum" sz="quarter" idx="12"/>
          </p:nvPr>
        </p:nvSpPr>
        <p:spPr/>
        <p:txBody>
          <a:bodyPr/>
          <a:lstStyle/>
          <a:p>
            <a:fld id="{3C5FBA37-D284-43CA-B37A-DBA7A08956F2}" type="slidenum">
              <a:rPr lang="en-IN" smtClean="0"/>
              <a:t>‹#›</a:t>
            </a:fld>
            <a:endParaRPr lang="en-IN"/>
          </a:p>
        </p:txBody>
      </p:sp>
    </p:spTree>
    <p:extLst>
      <p:ext uri="{BB962C8B-B14F-4D97-AF65-F5344CB8AC3E}">
        <p14:creationId xmlns:p14="http://schemas.microsoft.com/office/powerpoint/2010/main" val="1165316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4628A1-B2A9-555A-3C32-236977937C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BBEF0D-8205-9911-1E33-F95BE4AB3C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94BEF1-E823-337E-6191-5832F91F75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DF730-96AF-41A7-B222-225BF886A384}" type="datetimeFigureOut">
              <a:rPr lang="en-IN" smtClean="0"/>
              <a:t>11-08-2025</a:t>
            </a:fld>
            <a:endParaRPr lang="en-IN"/>
          </a:p>
        </p:txBody>
      </p:sp>
      <p:sp>
        <p:nvSpPr>
          <p:cNvPr id="5" name="Footer Placeholder 4">
            <a:extLst>
              <a:ext uri="{FF2B5EF4-FFF2-40B4-BE49-F238E27FC236}">
                <a16:creationId xmlns:a16="http://schemas.microsoft.com/office/drawing/2014/main" id="{7CE6102A-D75F-738F-9098-A397B90D7A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19FDCF-C88A-203D-7294-B92689AE31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FBA37-D284-43CA-B37A-DBA7A08956F2}" type="slidenum">
              <a:rPr lang="en-IN" smtClean="0"/>
              <a:t>‹#›</a:t>
            </a:fld>
            <a:endParaRPr lang="en-IN"/>
          </a:p>
        </p:txBody>
      </p:sp>
    </p:spTree>
    <p:extLst>
      <p:ext uri="{BB962C8B-B14F-4D97-AF65-F5344CB8AC3E}">
        <p14:creationId xmlns:p14="http://schemas.microsoft.com/office/powerpoint/2010/main" val="2882805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pdfs.semanticscholar.org/45f0/d69063f568b0e55008911057af092d111a30.pdf"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sciencedirect.com/science/article/abs/pii/S0166361524000344"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ode/sivashankar99/hr-analytics?scriptVersionId=181898458&amp;cellId=4"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5279-C293-80FC-06E5-13910AA0C65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E6F6227-0A4E-B8C0-0C0A-13B0E16B01D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5EC7CE8F-C7C3-1208-4E55-E25061745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1458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D2D64-B453-0849-F296-918BB6A07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6448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88A58-5650-6980-1758-D7B5056D3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88618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C9392-90EB-264A-BAFD-6842208D0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727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9C27FF-CE0B-1A33-C5C5-C77304D18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312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CC0AB-3AA8-9F03-A798-075B8CBEF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435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8E77B-7039-0745-73CC-C52C2BC67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942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0788B-5E9E-ECD0-AC68-55440DD75D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487EEF-7352-65FD-4823-93DE653B3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10" y="0"/>
            <a:ext cx="12408310" cy="6858000"/>
          </a:xfrm>
          <a:prstGeom prst="rect">
            <a:avLst/>
          </a:prstGeom>
        </p:spPr>
      </p:pic>
      <p:sp>
        <p:nvSpPr>
          <p:cNvPr id="4" name="TextBox 3">
            <a:extLst>
              <a:ext uri="{FF2B5EF4-FFF2-40B4-BE49-F238E27FC236}">
                <a16:creationId xmlns:a16="http://schemas.microsoft.com/office/drawing/2014/main" id="{6D0452B7-DA63-61C0-545D-23875AEE3D47}"/>
              </a:ext>
            </a:extLst>
          </p:cNvPr>
          <p:cNvSpPr txBox="1"/>
          <p:nvPr/>
        </p:nvSpPr>
        <p:spPr>
          <a:xfrm>
            <a:off x="2846439" y="518341"/>
            <a:ext cx="6282812" cy="1077218"/>
          </a:xfrm>
          <a:prstGeom prst="rect">
            <a:avLst/>
          </a:prstGeom>
          <a:noFill/>
        </p:spPr>
        <p:txBody>
          <a:bodyPr wrap="square">
            <a:spAutoFit/>
          </a:bodyPr>
          <a:lstStyle/>
          <a:p>
            <a:pPr algn="ctr"/>
            <a:r>
              <a:rPr lang="en-US" sz="3200" b="1" dirty="0">
                <a:solidFill>
                  <a:schemeClr val="accent1">
                    <a:lumMod val="75000"/>
                  </a:schemeClr>
                </a:solidFill>
              </a:rPr>
              <a:t>PREDICTING EMPLOYEE ATTRITION THROUGH HR ANALYTICS</a:t>
            </a:r>
            <a:endParaRPr lang="en-IN" sz="3200" b="1" dirty="0">
              <a:solidFill>
                <a:schemeClr val="accent1">
                  <a:lumMod val="75000"/>
                </a:schemeClr>
              </a:solidFill>
            </a:endParaRPr>
          </a:p>
        </p:txBody>
      </p:sp>
      <p:sp>
        <p:nvSpPr>
          <p:cNvPr id="6" name="TextBox 5">
            <a:extLst>
              <a:ext uri="{FF2B5EF4-FFF2-40B4-BE49-F238E27FC236}">
                <a16:creationId xmlns:a16="http://schemas.microsoft.com/office/drawing/2014/main" id="{8C1CF041-9ECF-5968-9F1D-DB30E65D5E40}"/>
              </a:ext>
            </a:extLst>
          </p:cNvPr>
          <p:cNvSpPr txBox="1"/>
          <p:nvPr/>
        </p:nvSpPr>
        <p:spPr>
          <a:xfrm>
            <a:off x="914399" y="1781833"/>
            <a:ext cx="10127227" cy="4154984"/>
          </a:xfrm>
          <a:prstGeom prst="rect">
            <a:avLst/>
          </a:prstGeom>
          <a:noFill/>
        </p:spPr>
        <p:txBody>
          <a:bodyPr wrap="square">
            <a:spAutoFit/>
          </a:bodyPr>
          <a:lstStyle/>
          <a:p>
            <a:pPr algn="ctr"/>
            <a:r>
              <a:rPr lang="en-US" sz="2400" dirty="0">
                <a:solidFill>
                  <a:schemeClr val="tx1">
                    <a:lumMod val="75000"/>
                    <a:lumOff val="25000"/>
                  </a:schemeClr>
                </a:solidFill>
              </a:rPr>
              <a:t>This study focuses on HR analytics as a systematic approach to understanding how people-related data impacts business outcomes, especially in predicting employee attrition. With the rise in remote work and employee resignations, organizations face new challenges in managing and retaining talent. To address this, the study </a:t>
            </a:r>
            <a:r>
              <a:rPr lang="en-US" sz="2200" dirty="0">
                <a:solidFill>
                  <a:schemeClr val="tx1">
                    <a:lumMod val="75000"/>
                    <a:lumOff val="25000"/>
                  </a:schemeClr>
                </a:solidFill>
              </a:rPr>
              <a:t>explores</a:t>
            </a:r>
            <a:r>
              <a:rPr lang="en-US" sz="2400" dirty="0">
                <a:solidFill>
                  <a:schemeClr val="tx1">
                    <a:lumMod val="75000"/>
                    <a:lumOff val="25000"/>
                  </a:schemeClr>
                </a:solidFill>
              </a:rPr>
              <a:t> various supervised machine learning models—such as Random Forest, Decision Tree, K-Nearest Neighbors, Support Vector Machines, Logistic Regression, and Extreme Gradient Boosting—to forecast employee turnover. The findings highlight Random Forest's strength in handling complex patterns, Decision Tree's simplicity and interpretability, and the efficiency of other models in identifying attrition risks. Overall, HR analytics powered by AI is shown to be a valuable tool in strategic workforce planning.</a:t>
            </a:r>
            <a:endParaRPr lang="en-IN" sz="2400" dirty="0">
              <a:solidFill>
                <a:schemeClr val="tx1">
                  <a:lumMod val="75000"/>
                  <a:lumOff val="25000"/>
                </a:schemeClr>
              </a:solidFill>
            </a:endParaRPr>
          </a:p>
        </p:txBody>
      </p:sp>
    </p:spTree>
    <p:extLst>
      <p:ext uri="{BB962C8B-B14F-4D97-AF65-F5344CB8AC3E}">
        <p14:creationId xmlns:p14="http://schemas.microsoft.com/office/powerpoint/2010/main" val="335035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C1E66-2830-C5DD-7C2F-CD74040CD0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FF65524-10AD-5962-5F11-E0F397C8E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5" y="0"/>
            <a:ext cx="12408310" cy="6858000"/>
          </a:xfrm>
          <a:prstGeom prst="rect">
            <a:avLst/>
          </a:prstGeom>
        </p:spPr>
      </p:pic>
      <p:sp>
        <p:nvSpPr>
          <p:cNvPr id="4" name="TextBox 3">
            <a:extLst>
              <a:ext uri="{FF2B5EF4-FFF2-40B4-BE49-F238E27FC236}">
                <a16:creationId xmlns:a16="http://schemas.microsoft.com/office/drawing/2014/main" id="{5BC17A88-14DB-6D6B-7287-B8105DADDCC0}"/>
              </a:ext>
            </a:extLst>
          </p:cNvPr>
          <p:cNvSpPr txBox="1"/>
          <p:nvPr/>
        </p:nvSpPr>
        <p:spPr>
          <a:xfrm>
            <a:off x="1108587" y="2420931"/>
            <a:ext cx="9682315" cy="3170099"/>
          </a:xfrm>
          <a:prstGeom prst="rect">
            <a:avLst/>
          </a:prstGeom>
          <a:noFill/>
        </p:spPr>
        <p:txBody>
          <a:bodyPr wrap="square">
            <a:spAutoFit/>
          </a:bodyPr>
          <a:lstStyle/>
          <a:p>
            <a:pPr algn="ctr"/>
            <a:r>
              <a:rPr lang="en-IN" sz="2000" dirty="0"/>
              <a:t>This project applies data analytics and visualization techniques to predict employee attrition using the IBM HR Analytics dataset. Various machine learning models—including Logistic Regression, KNN, Decision Tree, and Naïve Bayes—along with ensemble methods like Random Forest, AdaBoost, and </a:t>
            </a:r>
            <a:r>
              <a:rPr lang="en-IN" sz="2000" dirty="0" err="1"/>
              <a:t>XGBoost</a:t>
            </a:r>
            <a:r>
              <a:rPr lang="en-IN" sz="2000" dirty="0"/>
              <a:t> were evaluated. Two deep learning models, Feedforward Neural Network (FNN) and CNN, were also implemented. Visualizations were used to explore key factors influencing attrition, such as job satisfaction and overtime. Among all models, FNN delivered the best performance with 97.5% accuracy. The project highlights how analytical </a:t>
            </a:r>
            <a:r>
              <a:rPr lang="en-IN" sz="2000" dirty="0" err="1"/>
              <a:t>modeling</a:t>
            </a:r>
            <a:r>
              <a:rPr lang="en-IN" sz="2000" dirty="0"/>
              <a:t> and data visualization together can provide meaningful insights to HR, helping identify at-risk employees and enabling proactive retention strategies.</a:t>
            </a:r>
          </a:p>
        </p:txBody>
      </p:sp>
      <p:sp>
        <p:nvSpPr>
          <p:cNvPr id="6" name="TextBox 5">
            <a:extLst>
              <a:ext uri="{FF2B5EF4-FFF2-40B4-BE49-F238E27FC236}">
                <a16:creationId xmlns:a16="http://schemas.microsoft.com/office/drawing/2014/main" id="{80A48E90-C1BF-1D0C-9D71-EDADA10F51F2}"/>
              </a:ext>
            </a:extLst>
          </p:cNvPr>
          <p:cNvSpPr txBox="1"/>
          <p:nvPr/>
        </p:nvSpPr>
        <p:spPr>
          <a:xfrm>
            <a:off x="1401097" y="1266970"/>
            <a:ext cx="9389806" cy="584775"/>
          </a:xfrm>
          <a:prstGeom prst="rect">
            <a:avLst/>
          </a:prstGeom>
          <a:noFill/>
        </p:spPr>
        <p:txBody>
          <a:bodyPr wrap="square">
            <a:spAutoFit/>
          </a:bodyPr>
          <a:lstStyle/>
          <a:p>
            <a:r>
              <a:rPr lang="en-US" sz="3200" b="1" dirty="0">
                <a:solidFill>
                  <a:schemeClr val="accent1">
                    <a:lumMod val="75000"/>
                  </a:schemeClr>
                </a:solidFill>
              </a:rPr>
              <a:t>Employee Attrition: Analysis of Data Driven Models</a:t>
            </a:r>
            <a:endParaRPr lang="en-IN" sz="3200" b="1" dirty="0">
              <a:solidFill>
                <a:schemeClr val="accent1">
                  <a:lumMod val="75000"/>
                </a:schemeClr>
              </a:solidFill>
            </a:endParaRPr>
          </a:p>
        </p:txBody>
      </p:sp>
      <p:sp>
        <p:nvSpPr>
          <p:cNvPr id="8" name="TextBox 7">
            <a:extLst>
              <a:ext uri="{FF2B5EF4-FFF2-40B4-BE49-F238E27FC236}">
                <a16:creationId xmlns:a16="http://schemas.microsoft.com/office/drawing/2014/main" id="{5E2A713F-146B-A16F-88F3-B479AD0595FC}"/>
              </a:ext>
            </a:extLst>
          </p:cNvPr>
          <p:cNvSpPr txBox="1"/>
          <p:nvPr/>
        </p:nvSpPr>
        <p:spPr>
          <a:xfrm>
            <a:off x="2241755" y="5855183"/>
            <a:ext cx="9114502" cy="369332"/>
          </a:xfrm>
          <a:prstGeom prst="rect">
            <a:avLst/>
          </a:prstGeom>
          <a:noFill/>
        </p:spPr>
        <p:txBody>
          <a:bodyPr wrap="square">
            <a:spAutoFit/>
          </a:bodyPr>
          <a:lstStyle/>
          <a:p>
            <a:r>
              <a:rPr lang="en-IN" dirty="0">
                <a:hlinkClick r:id="rId3"/>
              </a:rPr>
              <a:t>https://pdfs.semanticscholar.org/45f0/d69063f568b0e55008911057af092d111a30.pdf</a:t>
            </a:r>
            <a:endParaRPr lang="en-IN" dirty="0"/>
          </a:p>
        </p:txBody>
      </p:sp>
    </p:spTree>
    <p:extLst>
      <p:ext uri="{BB962C8B-B14F-4D97-AF65-F5344CB8AC3E}">
        <p14:creationId xmlns:p14="http://schemas.microsoft.com/office/powerpoint/2010/main" val="1407301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C396A-6D77-D4EC-295C-C1EAC76D10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F92138-0919-D42A-33C3-67DDC87D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5" y="0"/>
            <a:ext cx="12408310" cy="6858000"/>
          </a:xfrm>
          <a:prstGeom prst="rect">
            <a:avLst/>
          </a:prstGeom>
        </p:spPr>
      </p:pic>
      <p:sp>
        <p:nvSpPr>
          <p:cNvPr id="4" name="TextBox 3">
            <a:extLst>
              <a:ext uri="{FF2B5EF4-FFF2-40B4-BE49-F238E27FC236}">
                <a16:creationId xmlns:a16="http://schemas.microsoft.com/office/drawing/2014/main" id="{BB350390-1A61-2DE2-1381-88FA2813DDC0}"/>
              </a:ext>
            </a:extLst>
          </p:cNvPr>
          <p:cNvSpPr txBox="1"/>
          <p:nvPr/>
        </p:nvSpPr>
        <p:spPr>
          <a:xfrm>
            <a:off x="3220065" y="1103825"/>
            <a:ext cx="6282812" cy="913070"/>
          </a:xfrm>
          <a:prstGeom prst="rect">
            <a:avLst/>
          </a:prstGeom>
          <a:noFill/>
        </p:spPr>
        <p:txBody>
          <a:bodyPr wrap="square">
            <a:spAutoFit/>
          </a:bodyPr>
          <a:lstStyle/>
          <a:p>
            <a:pPr algn="ctr">
              <a:lnSpc>
                <a:spcPts val="3150"/>
              </a:lnSpc>
              <a:spcBef>
                <a:spcPts val="1200"/>
              </a:spcBef>
              <a:spcAft>
                <a:spcPts val="1200"/>
              </a:spcAft>
            </a:pPr>
            <a:r>
              <a:rPr lang="en-US" sz="2800" b="1" i="0" dirty="0">
                <a:solidFill>
                  <a:schemeClr val="accent1">
                    <a:lumMod val="75000"/>
                  </a:schemeClr>
                </a:solidFill>
                <a:effectLst/>
                <a:latin typeface="ElsevierGulliver"/>
              </a:rPr>
              <a:t>Analysis and classification of employee attrition and absenteeism in industry</a:t>
            </a:r>
          </a:p>
        </p:txBody>
      </p:sp>
      <p:sp>
        <p:nvSpPr>
          <p:cNvPr id="6" name="TextBox 5">
            <a:extLst>
              <a:ext uri="{FF2B5EF4-FFF2-40B4-BE49-F238E27FC236}">
                <a16:creationId xmlns:a16="http://schemas.microsoft.com/office/drawing/2014/main" id="{4B47EF8D-05CB-419F-BFE2-E91F09F01B68}"/>
              </a:ext>
            </a:extLst>
          </p:cNvPr>
          <p:cNvSpPr txBox="1"/>
          <p:nvPr/>
        </p:nvSpPr>
        <p:spPr>
          <a:xfrm>
            <a:off x="1130710" y="2411252"/>
            <a:ext cx="10127225" cy="2800767"/>
          </a:xfrm>
          <a:prstGeom prst="rect">
            <a:avLst/>
          </a:prstGeom>
          <a:noFill/>
        </p:spPr>
        <p:txBody>
          <a:bodyPr wrap="square">
            <a:spAutoFit/>
          </a:bodyPr>
          <a:lstStyle/>
          <a:p>
            <a:pPr algn="ctr"/>
            <a:r>
              <a:rPr lang="en-US" sz="2200" dirty="0"/>
              <a:t>This research introduces a novel SPM-based methodology called E(3A)CSPM to analyze and predict employee attrition and absenteeism—two key issues that negatively impact productivity and cost. The method uses Sequential Pattern Mining (SPM) to uncover patterns from four public employee datasets. These patterns reveal key features and their values associated with attrition and absenteeism. The extracted sequential rules are then used for classification using eight different machine learning models. Results show that E(3A)CSPM outperforms existing state-of-the-art methods, demonstrating high accuracy and generalizability for talent management and early intervention.</a:t>
            </a:r>
            <a:endParaRPr lang="en-IN" sz="2200" dirty="0"/>
          </a:p>
        </p:txBody>
      </p:sp>
      <p:sp>
        <p:nvSpPr>
          <p:cNvPr id="8" name="TextBox 7">
            <a:extLst>
              <a:ext uri="{FF2B5EF4-FFF2-40B4-BE49-F238E27FC236}">
                <a16:creationId xmlns:a16="http://schemas.microsoft.com/office/drawing/2014/main" id="{E1B4EA7B-B0F1-6AAB-957C-44D71759D407}"/>
              </a:ext>
            </a:extLst>
          </p:cNvPr>
          <p:cNvSpPr txBox="1"/>
          <p:nvPr/>
        </p:nvSpPr>
        <p:spPr>
          <a:xfrm>
            <a:off x="2475271" y="5850343"/>
            <a:ext cx="7772400" cy="369332"/>
          </a:xfrm>
          <a:prstGeom prst="rect">
            <a:avLst/>
          </a:prstGeom>
          <a:noFill/>
        </p:spPr>
        <p:txBody>
          <a:bodyPr wrap="square">
            <a:spAutoFit/>
          </a:bodyPr>
          <a:lstStyle/>
          <a:p>
            <a:r>
              <a:rPr lang="en-IN" dirty="0">
                <a:hlinkClick r:id="rId3"/>
              </a:rPr>
              <a:t>https://www.sciencedirect.com/science/article/abs/pii/S0166361524000344</a:t>
            </a:r>
            <a:endParaRPr lang="en-IN" dirty="0"/>
          </a:p>
        </p:txBody>
      </p:sp>
    </p:spTree>
    <p:extLst>
      <p:ext uri="{BB962C8B-B14F-4D97-AF65-F5344CB8AC3E}">
        <p14:creationId xmlns:p14="http://schemas.microsoft.com/office/powerpoint/2010/main" val="257139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B34B7-BD37-73EF-3A82-0C2085B863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5298735-F929-431E-B0C4-9DFFE97AE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08310" cy="6858000"/>
          </a:xfrm>
          <a:prstGeom prst="rect">
            <a:avLst/>
          </a:prstGeom>
        </p:spPr>
      </p:pic>
      <p:sp>
        <p:nvSpPr>
          <p:cNvPr id="5" name="TextBox 4">
            <a:extLst>
              <a:ext uri="{FF2B5EF4-FFF2-40B4-BE49-F238E27FC236}">
                <a16:creationId xmlns:a16="http://schemas.microsoft.com/office/drawing/2014/main" id="{A4BB9689-A6F2-64DB-E280-7FB6B1D2CD95}"/>
              </a:ext>
            </a:extLst>
          </p:cNvPr>
          <p:cNvSpPr txBox="1"/>
          <p:nvPr/>
        </p:nvSpPr>
        <p:spPr>
          <a:xfrm>
            <a:off x="894736" y="3039692"/>
            <a:ext cx="10402528" cy="369332"/>
          </a:xfrm>
          <a:prstGeom prst="rect">
            <a:avLst/>
          </a:prstGeom>
          <a:noFill/>
        </p:spPr>
        <p:txBody>
          <a:bodyPr wrap="square">
            <a:spAutoFit/>
          </a:bodyPr>
          <a:lstStyle/>
          <a:p>
            <a:r>
              <a:rPr lang="en-IN" dirty="0">
                <a:hlinkClick r:id="rId3"/>
              </a:rPr>
              <a:t>https://www.kaggle.com/code/sivashankar99/hr-analytics?scriptVersionId=181898458&amp;cellId=4</a:t>
            </a:r>
            <a:endParaRPr lang="en-IN" dirty="0"/>
          </a:p>
        </p:txBody>
      </p:sp>
      <p:sp>
        <p:nvSpPr>
          <p:cNvPr id="6" name="TextBox 5">
            <a:extLst>
              <a:ext uri="{FF2B5EF4-FFF2-40B4-BE49-F238E27FC236}">
                <a16:creationId xmlns:a16="http://schemas.microsoft.com/office/drawing/2014/main" id="{93AE2D10-E998-C907-6951-377A16FC7B26}"/>
              </a:ext>
            </a:extLst>
          </p:cNvPr>
          <p:cNvSpPr txBox="1"/>
          <p:nvPr/>
        </p:nvSpPr>
        <p:spPr>
          <a:xfrm>
            <a:off x="1111045" y="865239"/>
            <a:ext cx="6213987" cy="646331"/>
          </a:xfrm>
          <a:prstGeom prst="rect">
            <a:avLst/>
          </a:prstGeom>
          <a:noFill/>
        </p:spPr>
        <p:txBody>
          <a:bodyPr wrap="square" rtlCol="0">
            <a:spAutoFit/>
          </a:bodyPr>
          <a:lstStyle/>
          <a:p>
            <a:r>
              <a:rPr lang="en-IN" sz="3600" dirty="0">
                <a:solidFill>
                  <a:schemeClr val="accent1">
                    <a:lumMod val="75000"/>
                  </a:schemeClr>
                </a:solidFill>
              </a:rPr>
              <a:t>DATASET:</a:t>
            </a:r>
          </a:p>
        </p:txBody>
      </p:sp>
    </p:spTree>
    <p:extLst>
      <p:ext uri="{BB962C8B-B14F-4D97-AF65-F5344CB8AC3E}">
        <p14:creationId xmlns:p14="http://schemas.microsoft.com/office/powerpoint/2010/main" val="4260128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E439C1-681A-8551-F13C-B3C8A97DE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10" y="0"/>
            <a:ext cx="12408310" cy="6858000"/>
          </a:xfrm>
          <a:prstGeom prst="rect">
            <a:avLst/>
          </a:prstGeom>
        </p:spPr>
      </p:pic>
      <p:pic>
        <p:nvPicPr>
          <p:cNvPr id="4" name="Picture 3">
            <a:extLst>
              <a:ext uri="{FF2B5EF4-FFF2-40B4-BE49-F238E27FC236}">
                <a16:creationId xmlns:a16="http://schemas.microsoft.com/office/drawing/2014/main" id="{113160B4-FD59-0357-73EA-A82C7AED478C}"/>
              </a:ext>
            </a:extLst>
          </p:cNvPr>
          <p:cNvPicPr>
            <a:picLocks noChangeAspect="1"/>
          </p:cNvPicPr>
          <p:nvPr/>
        </p:nvPicPr>
        <p:blipFill>
          <a:blip r:embed="rId3"/>
          <a:stretch>
            <a:fillRect/>
          </a:stretch>
        </p:blipFill>
        <p:spPr>
          <a:xfrm>
            <a:off x="100783" y="671052"/>
            <a:ext cx="5414319" cy="5515896"/>
          </a:xfrm>
          <a:prstGeom prst="rect">
            <a:avLst/>
          </a:prstGeom>
        </p:spPr>
      </p:pic>
      <p:pic>
        <p:nvPicPr>
          <p:cNvPr id="6" name="Picture 5">
            <a:extLst>
              <a:ext uri="{FF2B5EF4-FFF2-40B4-BE49-F238E27FC236}">
                <a16:creationId xmlns:a16="http://schemas.microsoft.com/office/drawing/2014/main" id="{0C338E79-E5CA-02B6-9817-3F16BD41C183}"/>
              </a:ext>
            </a:extLst>
          </p:cNvPr>
          <p:cNvPicPr>
            <a:picLocks noChangeAspect="1"/>
          </p:cNvPicPr>
          <p:nvPr/>
        </p:nvPicPr>
        <p:blipFill>
          <a:blip r:embed="rId4"/>
          <a:stretch>
            <a:fillRect/>
          </a:stretch>
        </p:blipFill>
        <p:spPr>
          <a:xfrm>
            <a:off x="5733872" y="671051"/>
            <a:ext cx="6074670" cy="5515895"/>
          </a:xfrm>
          <a:prstGeom prst="rect">
            <a:avLst/>
          </a:prstGeom>
        </p:spPr>
      </p:pic>
    </p:spTree>
    <p:extLst>
      <p:ext uri="{BB962C8B-B14F-4D97-AF65-F5344CB8AC3E}">
        <p14:creationId xmlns:p14="http://schemas.microsoft.com/office/powerpoint/2010/main" val="4133482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443</Words>
  <Application>Microsoft Office PowerPoint</Application>
  <PresentationFormat>Widescreen</PresentationFormat>
  <Paragraphs>10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ElsevierGulliver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Manogna Reddy</dc:creator>
  <cp:lastModifiedBy>Manogna Reddy</cp:lastModifiedBy>
  <cp:revision>3</cp:revision>
  <dcterms:created xsi:type="dcterms:W3CDTF">2025-08-04T15:03:19Z</dcterms:created>
  <dcterms:modified xsi:type="dcterms:W3CDTF">2025-08-11T14:37:59Z</dcterms:modified>
</cp:coreProperties>
</file>